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00" r:id="rId3"/>
    <p:sldId id="325" r:id="rId4"/>
    <p:sldId id="327" r:id="rId5"/>
    <p:sldId id="307" r:id="rId6"/>
    <p:sldId id="347" r:id="rId7"/>
    <p:sldId id="348" r:id="rId8"/>
    <p:sldId id="349" r:id="rId9"/>
    <p:sldId id="350" r:id="rId10"/>
  </p:sldIdLst>
  <p:sldSz cx="12192000" cy="6858000"/>
  <p:notesSz cx="6742113" cy="987266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24" autoAdjust="0"/>
    <p:restoredTop sz="94660"/>
  </p:normalViewPr>
  <p:slideViewPr>
    <p:cSldViewPr snapToGrid="0">
      <p:cViewPr varScale="1">
        <p:scale>
          <a:sx n="76" d="100"/>
          <a:sy n="76" d="100"/>
        </p:scale>
        <p:origin x="96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9F3C4-27AE-412F-97CA-09E2A36235B1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1F9FF-712D-4917-8BC8-61E063395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600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  <a:prstGeom prst="rect">
            <a:avLst/>
          </a:prstGeom>
        </p:spPr>
        <p:txBody>
          <a:bodyPr lIns="91504" tIns="45752" rIns="91504" bIns="45752"/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898949" y="4689516"/>
            <a:ext cx="4944217" cy="4442699"/>
          </a:xfrm>
          <a:prstGeom prst="rect">
            <a:avLst/>
          </a:prstGeom>
        </p:spPr>
        <p:txBody>
          <a:bodyPr lIns="91504" tIns="45752" rIns="91504" bIns="4575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203964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546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lIns="91504" tIns="45752" rIns="91504" bIns="45752"/>
          <a:lstStyle/>
          <a:p>
            <a:pPr defTabSz="915040">
              <a:defRPr/>
            </a:pPr>
            <a:fld id="{D60EB3AA-3B21-4850-B297-43B4CC6B47B7}" type="slidenum">
              <a:rPr lang="ru-RU">
                <a:latin typeface="Calibri"/>
                <a:cs typeface="Calibri"/>
              </a:rPr>
              <a:pPr defTabSz="915040">
                <a:defRPr/>
              </a:pPr>
              <a:t>8</a:t>
            </a:fld>
            <a:endParaRPr lang="ru-RU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0751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lIns="91504" tIns="45752" rIns="91504" bIns="45752"/>
          <a:lstStyle/>
          <a:p>
            <a:pPr defTabSz="915040">
              <a:defRPr/>
            </a:pPr>
            <a:fld id="{B91FDE44-3196-498E-A603-8183451638D1}" type="slidenum">
              <a:rPr lang="ru-RU">
                <a:latin typeface="Calibri"/>
                <a:cs typeface="Calibri"/>
              </a:rPr>
              <a:pPr defTabSz="915040">
                <a:defRPr/>
              </a:pPr>
              <a:t>9</a:t>
            </a:fld>
            <a:endParaRPr lang="ru-RU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0549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CFF4C58-A1E4-4FF8-BED2-B70A5BEC4241}"/>
              </a:ext>
            </a:extLst>
          </p:cNvPr>
          <p:cNvSpPr txBox="1"/>
          <p:nvPr userDrawn="1"/>
        </p:nvSpPr>
        <p:spPr>
          <a:xfrm>
            <a:off x="11315701" y="6109081"/>
            <a:ext cx="4572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50B3F654-BA31-45D8-9760-D96F88A901F1}" type="slidenum">
              <a:rPr kumimoji="0" lang="ru-RU" sz="1800" b="0" i="0" u="none" strike="noStrike" cap="none" spc="0" normalizeH="0" baseline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pPr marL="0" marR="0" indent="0" algn="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Параллелограмм 6">
            <a:extLst>
              <a:ext uri="{FF2B5EF4-FFF2-40B4-BE49-F238E27FC236}">
                <a16:creationId xmlns:a16="http://schemas.microsoft.com/office/drawing/2014/main" xmlns="" id="{D12C74E9-3C5B-401D-B0EE-4D9CF8264DDD}"/>
              </a:ext>
            </a:extLst>
          </p:cNvPr>
          <p:cNvSpPr/>
          <p:nvPr userDrawn="1"/>
        </p:nvSpPr>
        <p:spPr>
          <a:xfrm rot="18919285">
            <a:off x="-547866" y="792195"/>
            <a:ext cx="1846765" cy="76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82D5A00-6D7C-433C-9385-EAEA5DC40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5701"/>
          <a:stretch/>
        </p:blipFill>
        <p:spPr>
          <a:xfrm>
            <a:off x="10990425" y="253998"/>
            <a:ext cx="972975" cy="808007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8E089A20-7E2E-4FBB-B2D6-0A26AC294D5F}"/>
              </a:ext>
            </a:extLst>
          </p:cNvPr>
          <p:cNvGrpSpPr/>
          <p:nvPr userDrawn="1"/>
        </p:nvGrpSpPr>
        <p:grpSpPr>
          <a:xfrm>
            <a:off x="11734800" y="5137808"/>
            <a:ext cx="457200" cy="1617800"/>
            <a:chOff x="2695043" y="1763491"/>
            <a:chExt cx="253092" cy="895565"/>
          </a:xfrm>
        </p:grpSpPr>
        <p:sp>
          <p:nvSpPr>
            <p:cNvPr id="9" name="Параллелограмм 10">
              <a:extLst>
                <a:ext uri="{FF2B5EF4-FFF2-40B4-BE49-F238E27FC236}">
                  <a16:creationId xmlns:a16="http://schemas.microsoft.com/office/drawing/2014/main" xmlns="" id="{3C834135-CB5B-4ADA-9478-AA0F39D084A8}"/>
                </a:ext>
              </a:extLst>
            </p:cNvPr>
            <p:cNvSpPr/>
            <p:nvPr/>
          </p:nvSpPr>
          <p:spPr>
            <a:xfrm rot="16200000">
              <a:off x="2517589" y="1940945"/>
              <a:ext cx="608000" cy="253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" name="Параллелограмм 10">
              <a:extLst>
                <a:ext uri="{FF2B5EF4-FFF2-40B4-BE49-F238E27FC236}">
                  <a16:creationId xmlns:a16="http://schemas.microsoft.com/office/drawing/2014/main" xmlns="" id="{4B5A1097-C484-469D-A1A9-EF053DB61C8E}"/>
                </a:ext>
              </a:extLst>
            </p:cNvPr>
            <p:cNvSpPr/>
            <p:nvPr/>
          </p:nvSpPr>
          <p:spPr>
            <a:xfrm rot="16200000">
              <a:off x="2694696" y="2405617"/>
              <a:ext cx="357897" cy="148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714375" marR="0" indent="-25717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1208314" marR="0" indent="-293914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17145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2971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1856014" y="3204625"/>
            <a:ext cx="9957295" cy="1652549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>
              <a:defRPr sz="3200"/>
            </a:lvl1pPr>
          </a:lstStyle>
          <a:p>
            <a:r>
              <a:rPr lang="ru-RU" dirty="0"/>
              <a:t>Рекомендации по созданию </a:t>
            </a:r>
            <a:r>
              <a:rPr dirty="0" err="1"/>
              <a:t>Центров</a:t>
            </a:r>
            <a:r>
              <a:rPr dirty="0"/>
              <a:t> образования </a:t>
            </a:r>
            <a:r>
              <a:rPr lang="ru-RU" dirty="0"/>
              <a:t>образования естественно-научной и технологической направленностей </a:t>
            </a:r>
            <a:r>
              <a:rPr dirty="0"/>
              <a:t>«</a:t>
            </a:r>
            <a:r>
              <a:rPr dirty="0" err="1"/>
              <a:t>Точка</a:t>
            </a:r>
            <a:r>
              <a:rPr lang="en-US" dirty="0"/>
              <a:t> </a:t>
            </a:r>
            <a:r>
              <a:rPr dirty="0" err="1"/>
              <a:t>роста</a:t>
            </a:r>
            <a:r>
              <a:rPr dirty="0"/>
              <a:t>»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 2021 году</a:t>
            </a:r>
            <a:endParaRPr dirty="0"/>
          </a:p>
        </p:txBody>
      </p:sp>
      <p:pic>
        <p:nvPicPr>
          <p:cNvPr id="36" name="Рисунок 5" descr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460" y="487267"/>
            <a:ext cx="1225042" cy="135967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39" name="Параллелограмм 10"/>
          <p:cNvSpPr/>
          <p:nvPr/>
        </p:nvSpPr>
        <p:spPr>
          <a:xfrm rot="18919285">
            <a:off x="-1047360" y="4355574"/>
            <a:ext cx="3536020" cy="1471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8BF170A-7C70-4634-BFA9-F637B403E4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182" r="38169"/>
          <a:stretch/>
        </p:blipFill>
        <p:spPr>
          <a:xfrm>
            <a:off x="1453838" y="303763"/>
            <a:ext cx="4537992" cy="166862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01"/>
          <a:stretch/>
        </p:blipFill>
        <p:spPr>
          <a:xfrm>
            <a:off x="10165557" y="571561"/>
            <a:ext cx="1500818" cy="1246354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C3938919-AF6A-404B-A009-2AAD16A76CBA}"/>
              </a:ext>
            </a:extLst>
          </p:cNvPr>
          <p:cNvSpPr txBox="1">
            <a:spLocks/>
          </p:cNvSpPr>
          <p:nvPr/>
        </p:nvSpPr>
        <p:spPr>
          <a:xfrm>
            <a:off x="1856015" y="4977633"/>
            <a:ext cx="7491186" cy="52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ru-RU" sz="2000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0DA6053D-AE43-424C-A669-9D377DD90918}"/>
              </a:ext>
            </a:extLst>
          </p:cNvPr>
          <p:cNvSpPr txBox="1">
            <a:spLocks/>
          </p:cNvSpPr>
          <p:nvPr/>
        </p:nvSpPr>
        <p:spPr>
          <a:xfrm>
            <a:off x="10388600" y="6148685"/>
            <a:ext cx="1346200" cy="52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hangingPunct="1"/>
            <a:r>
              <a:rPr lang="ru-RU" sz="1600" b="0" dirty="0">
                <a:solidFill>
                  <a:srgbClr val="FF0000"/>
                </a:solidFill>
              </a:rPr>
              <a:t>Январь 2021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D3C851A9-2A69-4F31-A4D3-D3732CB97344}"/>
              </a:ext>
            </a:extLst>
          </p:cNvPr>
          <p:cNvGrpSpPr/>
          <p:nvPr/>
        </p:nvGrpSpPr>
        <p:grpSpPr>
          <a:xfrm>
            <a:off x="11734800" y="5114883"/>
            <a:ext cx="457200" cy="1617800"/>
            <a:chOff x="2695043" y="1763491"/>
            <a:chExt cx="253092" cy="895565"/>
          </a:xfrm>
        </p:grpSpPr>
        <p:sp>
          <p:nvSpPr>
            <p:cNvPr id="14" name="Параллелограмм 10">
              <a:extLst>
                <a:ext uri="{FF2B5EF4-FFF2-40B4-BE49-F238E27FC236}">
                  <a16:creationId xmlns:a16="http://schemas.microsoft.com/office/drawing/2014/main" xmlns="" id="{2C1651FA-4F86-45F6-886C-00E8BE941B88}"/>
                </a:ext>
              </a:extLst>
            </p:cNvPr>
            <p:cNvSpPr/>
            <p:nvPr/>
          </p:nvSpPr>
          <p:spPr>
            <a:xfrm rot="16200000">
              <a:off x="2517589" y="1940945"/>
              <a:ext cx="608000" cy="253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Параллелограмм 10">
              <a:extLst>
                <a:ext uri="{FF2B5EF4-FFF2-40B4-BE49-F238E27FC236}">
                  <a16:creationId xmlns:a16="http://schemas.microsoft.com/office/drawing/2014/main" xmlns="" id="{CE23A654-155F-4B0F-9110-A9A29F8DEB34}"/>
                </a:ext>
              </a:extLst>
            </p:cNvPr>
            <p:cNvSpPr/>
            <p:nvPr/>
          </p:nvSpPr>
          <p:spPr>
            <a:xfrm rot="16200000">
              <a:off x="2694696" y="2405617"/>
              <a:ext cx="357897" cy="148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Образовательные направления Центров «Точка роста»:</a:t>
            </a: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1257300" y="2252538"/>
            <a:ext cx="10579101" cy="243799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4375" marR="0" indent="-25717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8314" marR="0" indent="-293914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ru-RU" b="1" dirty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Реализация основных общеобразовательных программ: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«Математика и информатика»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«Естественнонаучные предметы»: «Физика», «Химия», «Технология», «Биология»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/>
              <a:t>Дополнительное образование: </a:t>
            </a:r>
            <a:r>
              <a:rPr lang="ru-RU" dirty="0"/>
              <a:t>программы естественнонаучной и технологической направленностей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65199" y="1736121"/>
            <a:ext cx="2883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– 2023 гг. 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54B8818C-F09F-4B68-BA33-EB010CD3858C}"/>
              </a:ext>
            </a:extLst>
          </p:cNvPr>
          <p:cNvGrpSpPr/>
          <p:nvPr/>
        </p:nvGrpSpPr>
        <p:grpSpPr>
          <a:xfrm>
            <a:off x="755959" y="4714722"/>
            <a:ext cx="10680083" cy="1615321"/>
            <a:chOff x="662405" y="3485913"/>
            <a:chExt cx="9134564" cy="1381568"/>
          </a:xfrm>
        </p:grpSpPr>
        <p:pic>
          <p:nvPicPr>
            <p:cNvPr id="10" name="Рисунок 9" descr="Изображение выглядит как человек, стол, внутренний, тор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4E7271B-5CB5-44AA-B059-8D60B90BFF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2" t="23062" b="11829"/>
            <a:stretch/>
          </p:blipFill>
          <p:spPr>
            <a:xfrm>
              <a:off x="7182861" y="3485913"/>
              <a:ext cx="2614108" cy="1381568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человек, внутренний, стоит, молодой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3654EAA-12A6-4846-A182-BB2C65D605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12" t="10800" r="620" b="34568"/>
            <a:stretch/>
          </p:blipFill>
          <p:spPr>
            <a:xfrm>
              <a:off x="3781481" y="3485913"/>
              <a:ext cx="3358058" cy="1381568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человек, стол, внутренний, люди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6F30130-C5BE-4FD4-BCAE-A25C9BB96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852" b="42572"/>
            <a:stretch/>
          </p:blipFill>
          <p:spPr>
            <a:xfrm>
              <a:off x="662405" y="3485913"/>
              <a:ext cx="3085998" cy="13815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258210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7983682" cy="80612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2400"/>
            </a:pPr>
            <a:r>
              <a:rPr lang="ru-RU" sz="2800" dirty="0"/>
              <a:t>Зачем?</a:t>
            </a:r>
            <a:endParaRPr sz="2800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3FB80F40-B6EA-A047-B8E0-68D97EBB5673}"/>
              </a:ext>
            </a:extLst>
          </p:cNvPr>
          <p:cNvSpPr txBox="1">
            <a:spLocks/>
          </p:cNvSpPr>
          <p:nvPr/>
        </p:nvSpPr>
        <p:spPr>
          <a:xfrm>
            <a:off x="1498600" y="1685777"/>
            <a:ext cx="87503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ru-RU" sz="2000" b="1" dirty="0"/>
              <a:t>Совершенствование условий для повышения качества общего образования </a:t>
            </a:r>
            <a:r>
              <a:rPr lang="ru-RU" sz="2000" dirty="0"/>
              <a:t>в общеобразовательных организациях, расположенных в сельской местности и малых городах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2000" b="1" dirty="0"/>
              <a:t>Расширение возможностей обучающихся</a:t>
            </a:r>
            <a:r>
              <a:rPr lang="ru-RU" sz="2000" dirty="0"/>
              <a:t> в освоении учебных предметов естественно-научной и технологической направленностей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2000" b="1" dirty="0"/>
              <a:t>Практическая отработка учебного материала по учебным предметам «Физика», «Химия», «Биология»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2000" b="1" dirty="0"/>
              <a:t>Повышение охвата обучающихся </a:t>
            </a:r>
            <a:r>
              <a:rPr lang="ru-RU" sz="2000" dirty="0"/>
              <a:t>общеобразовательных организаций сельской местности и малых городов образовательными программами общего и дополнительного образования естественно-научной и технологической направленностей на современном оборудовании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35DCEEBF-5215-EA48-8549-697F3AA5F508}"/>
              </a:ext>
            </a:extLst>
          </p:cNvPr>
          <p:cNvSpPr txBox="1">
            <a:spLocks/>
          </p:cNvSpPr>
          <p:nvPr/>
        </p:nvSpPr>
        <p:spPr>
          <a:xfrm>
            <a:off x="838200" y="1467337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2BC"/>
                </a:solidFill>
                <a:latin typeface="Roboto" pitchFamily="2" charset="0"/>
                <a:ea typeface="+mj-ea"/>
                <a:cs typeface="+mj-cs"/>
              </a:defRPr>
            </a:lvl1pPr>
          </a:lstStyle>
          <a:p>
            <a:r>
              <a:rPr lang="ru-RU" sz="5400" dirty="0"/>
              <a:t>1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CD9C7C44-4714-DD4E-862D-797F29042C0A}"/>
              </a:ext>
            </a:extLst>
          </p:cNvPr>
          <p:cNvSpPr txBox="1">
            <a:spLocks/>
          </p:cNvSpPr>
          <p:nvPr/>
        </p:nvSpPr>
        <p:spPr>
          <a:xfrm>
            <a:off x="838200" y="2402909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2BC"/>
                </a:solidFill>
                <a:latin typeface="Roboto" pitchFamily="2" charset="0"/>
                <a:ea typeface="+mj-ea"/>
                <a:cs typeface="+mj-cs"/>
              </a:defRPr>
            </a:lvl1pPr>
          </a:lstStyle>
          <a:p>
            <a:r>
              <a:rPr lang="ru-RU" sz="5400" dirty="0"/>
              <a:t>2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ED7CC478-DA3F-A442-BCFB-77141A1AD33B}"/>
              </a:ext>
            </a:extLst>
          </p:cNvPr>
          <p:cNvSpPr txBox="1">
            <a:spLocks/>
          </p:cNvSpPr>
          <p:nvPr/>
        </p:nvSpPr>
        <p:spPr>
          <a:xfrm>
            <a:off x="838200" y="3426746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2BC"/>
                </a:solidFill>
                <a:latin typeface="Roboto" pitchFamily="2" charset="0"/>
                <a:ea typeface="+mj-ea"/>
                <a:cs typeface="+mj-cs"/>
              </a:defRPr>
            </a:lvl1pPr>
          </a:lstStyle>
          <a:p>
            <a:r>
              <a:rPr lang="ru-RU" sz="5400" dirty="0"/>
              <a:t>3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EA111617-1441-DF44-85B5-380EB612740D}"/>
              </a:ext>
            </a:extLst>
          </p:cNvPr>
          <p:cNvSpPr txBox="1">
            <a:spLocks/>
          </p:cNvSpPr>
          <p:nvPr/>
        </p:nvSpPr>
        <p:spPr>
          <a:xfrm>
            <a:off x="838200" y="4389406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2BC"/>
                </a:solidFill>
                <a:latin typeface="Roboto" pitchFamily="2" charset="0"/>
                <a:ea typeface="+mj-ea"/>
                <a:cs typeface="+mj-cs"/>
              </a:defRPr>
            </a:lvl1pPr>
          </a:lstStyle>
          <a:p>
            <a:r>
              <a:rPr lang="ru-RU" sz="5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8094378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F2DAB9-0E05-4945-88B9-6A2AC5AB6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изменится?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C3201BF-B764-9B43-8FFF-4D605C3518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3D63C45-5F0C-2A48-AD53-A68C29C97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2166144"/>
            <a:ext cx="5067300" cy="3670300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DCE21B7B-78D8-7946-B57E-8CC29D539391}"/>
              </a:ext>
            </a:extLst>
          </p:cNvPr>
          <p:cNvSpPr txBox="1">
            <a:spLocks/>
          </p:cNvSpPr>
          <p:nvPr/>
        </p:nvSpPr>
        <p:spPr>
          <a:xfrm>
            <a:off x="6894512" y="2494962"/>
            <a:ext cx="4821238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dirty="0"/>
              <a:t>Широкий спектр способов и методов применения оборудования в учебном процессе, внеурочной деятельности, дополнительном образовании 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Использование учебных кабинетов физики, химии, биологии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Использование пространств для проектной деятельности и дополнительного образования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8AB49910-A1AA-D84F-814C-8156D4744CFB}"/>
              </a:ext>
            </a:extLst>
          </p:cNvPr>
          <p:cNvCxnSpPr>
            <a:cxnSpLocks/>
          </p:cNvCxnSpPr>
          <p:nvPr/>
        </p:nvCxnSpPr>
        <p:spPr>
          <a:xfrm>
            <a:off x="6659863" y="2494962"/>
            <a:ext cx="0" cy="2934288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56783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563" y="2032001"/>
            <a:ext cx="8053614" cy="2412999"/>
          </a:xfrm>
        </p:spPr>
        <p:txBody>
          <a:bodyPr>
            <a:normAutofit/>
          </a:bodyPr>
          <a:lstStyle/>
          <a:p>
            <a:r>
              <a:rPr lang="ru-RU" dirty="0"/>
              <a:t>О порядке формирования инфраструктурных листов для Центров «Точка роста».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3479190-AAD1-4DCE-882F-15EFAD6E7B2C}"/>
              </a:ext>
            </a:extLst>
          </p:cNvPr>
          <p:cNvSpPr/>
          <p:nvPr/>
        </p:nvSpPr>
        <p:spPr>
          <a:xfrm>
            <a:off x="589025" y="2057792"/>
            <a:ext cx="100540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5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0945451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3F60FE5-7664-4E09-94EF-F93A3652D897}"/>
              </a:ext>
            </a:extLst>
          </p:cNvPr>
          <p:cNvSpPr txBox="1"/>
          <p:nvPr/>
        </p:nvSpPr>
        <p:spPr>
          <a:xfrm>
            <a:off x="0" y="3085644"/>
            <a:ext cx="23487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Два вида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комплектов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5AF10B4-6047-4C82-9D7D-2B5E1A04C70A}"/>
              </a:ext>
            </a:extLst>
          </p:cNvPr>
          <p:cNvSpPr txBox="1"/>
          <p:nvPr/>
        </p:nvSpPr>
        <p:spPr>
          <a:xfrm>
            <a:off x="2414534" y="1856889"/>
            <a:ext cx="22461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Стандартный комплект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FE8FCEE-5BD9-4F71-A739-1F44AEEBB329}"/>
              </a:ext>
            </a:extLst>
          </p:cNvPr>
          <p:cNvSpPr txBox="1"/>
          <p:nvPr/>
        </p:nvSpPr>
        <p:spPr>
          <a:xfrm>
            <a:off x="2564989" y="4591952"/>
            <a:ext cx="20579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Профильный комплект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35622" y="160412"/>
            <a:ext cx="103954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Ключевые подходы к оснащению (выбору комплекта)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1E9ADC-79EB-4E88-9F70-C111129F18E7}"/>
              </a:ext>
            </a:extLst>
          </p:cNvPr>
          <p:cNvSpPr txBox="1"/>
          <p:nvPr/>
        </p:nvSpPr>
        <p:spPr>
          <a:xfrm>
            <a:off x="4713840" y="1872442"/>
            <a:ext cx="21907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Не обеспечены базовые потребности по химии, физике и биологии в части учебного оборудования.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477523F-D679-4B6C-A3F7-F198628BFA19}"/>
              </a:ext>
            </a:extLst>
          </p:cNvPr>
          <p:cNvSpPr txBox="1"/>
          <p:nvPr/>
        </p:nvSpPr>
        <p:spPr>
          <a:xfrm>
            <a:off x="6904572" y="1872442"/>
            <a:ext cx="277028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Посуда, препараты, гербарии, коллекции, демонстрационное оборудование для проведения опытов и лабораторных работ, цифровая лаборатория без разделения на предметы.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1361D84-E8C8-47DB-8744-2BBC9FA1B206}"/>
              </a:ext>
            </a:extLst>
          </p:cNvPr>
          <p:cNvSpPr txBox="1"/>
          <p:nvPr/>
        </p:nvSpPr>
        <p:spPr>
          <a:xfrm>
            <a:off x="9899649" y="1857052"/>
            <a:ext cx="198655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Обеспечивается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единым комплектом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без выбора дополнительного оборудования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B27F717-4D31-4413-89CE-F30DE5D3BBD6}"/>
              </a:ext>
            </a:extLst>
          </p:cNvPr>
          <p:cNvSpPr txBox="1"/>
          <p:nvPr/>
        </p:nvSpPr>
        <p:spPr>
          <a:xfrm>
            <a:off x="4713839" y="1203953"/>
            <a:ext cx="17138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Как выбрать?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2AF9427-3566-43C2-B20F-C8C5FD9C9D83}"/>
              </a:ext>
            </a:extLst>
          </p:cNvPr>
          <p:cNvSpPr txBox="1"/>
          <p:nvPr/>
        </p:nvSpPr>
        <p:spPr>
          <a:xfrm>
            <a:off x="6904572" y="1085166"/>
            <a:ext cx="24910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Ключевая особенность состава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7371D46-5878-446B-983B-D60A04FDFC5F}"/>
              </a:ext>
            </a:extLst>
          </p:cNvPr>
          <p:cNvSpPr txBox="1"/>
          <p:nvPr/>
        </p:nvSpPr>
        <p:spPr>
          <a:xfrm>
            <a:off x="9872517" y="1080842"/>
            <a:ext cx="19154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Принцип комплектации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017DF4D-53DC-42BE-BAE7-EFEDD6BE464C}"/>
              </a:ext>
            </a:extLst>
          </p:cNvPr>
          <p:cNvSpPr txBox="1"/>
          <p:nvPr/>
        </p:nvSpPr>
        <p:spPr>
          <a:xfrm>
            <a:off x="4713839" y="4314232"/>
            <a:ext cx="219073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Обеспечены базовые потребности по химии, физике и биологии (пробирки, гербарии, посуда для лабораторий имеется).</a:t>
            </a:r>
          </a:p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E484164-C4CB-483C-9418-97CD51F58E29}"/>
              </a:ext>
            </a:extLst>
          </p:cNvPr>
          <p:cNvSpPr txBox="1"/>
          <p:nvPr/>
        </p:nvSpPr>
        <p:spPr>
          <a:xfrm>
            <a:off x="6904572" y="4351101"/>
            <a:ext cx="2770281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Современное оборудование, в том числе:</a:t>
            </a:r>
          </a:p>
          <a:p>
            <a:pPr marL="171450" marR="0" lvl="0" indent="-171450" algn="just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цифровые лаборатории по физике, химии, биологии и другим предметам.</a:t>
            </a:r>
          </a:p>
          <a:p>
            <a:pPr marL="171450" marR="0" lvl="0" indent="-171450" algn="just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образовательные комплекты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1D7205A-679D-4BDB-95D9-CFAFF7CC7CF2}"/>
              </a:ext>
            </a:extLst>
          </p:cNvPr>
          <p:cNvSpPr txBox="1"/>
          <p:nvPr/>
        </p:nvSpPr>
        <p:spPr>
          <a:xfrm>
            <a:off x="9899649" y="4336390"/>
            <a:ext cx="176176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Обязательная часть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+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выбор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доп. оборудования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, 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исходя из образовательных потребностей</a:t>
            </a:r>
          </a:p>
        </p:txBody>
      </p:sp>
      <p:pic>
        <p:nvPicPr>
          <p:cNvPr id="19" name="Рисунок 18" descr="Назад">
            <a:extLst>
              <a:ext uri="{FF2B5EF4-FFF2-40B4-BE49-F238E27FC236}">
                <a16:creationId xmlns:a16="http://schemas.microsoft.com/office/drawing/2014/main" xmlns="" id="{A50F5FD1-BF95-4706-A879-31E810D8A9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9837129">
            <a:off x="1793359" y="2477049"/>
            <a:ext cx="1335584" cy="728364"/>
          </a:xfrm>
          <a:prstGeom prst="rect">
            <a:avLst/>
          </a:prstGeom>
        </p:spPr>
      </p:pic>
      <p:pic>
        <p:nvPicPr>
          <p:cNvPr id="20" name="Рисунок 19" descr="Стрелка: небольшой изгиб">
            <a:extLst>
              <a:ext uri="{FF2B5EF4-FFF2-40B4-BE49-F238E27FC236}">
                <a16:creationId xmlns:a16="http://schemas.microsoft.com/office/drawing/2014/main" xmlns="" id="{2F97F060-00C4-4084-B41F-9F192454E9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232530">
            <a:off x="1821593" y="3867509"/>
            <a:ext cx="1171400" cy="832179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23477" y="5722940"/>
            <a:ext cx="4233370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/>
              </a:rPr>
              <a:t>НЕ ДОПУСКАЕТСЯ!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/>
              </a:rPr>
              <a:t>Сочетание единиц оборудования стандартного и профильного комплектов в рамках поставки в один Центр «Точка роста»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571636" y="3704949"/>
            <a:ext cx="7156938" cy="59068"/>
          </a:xfrm>
          <a:prstGeom prst="line">
            <a:avLst/>
          </a:prstGeom>
          <a:noFill/>
          <a:ln w="508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11837673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>
            <a:extLst>
              <a:ext uri="{FF2B5EF4-FFF2-40B4-BE49-F238E27FC236}">
                <a16:creationId xmlns:a16="http://schemas.microsoft.com/office/drawing/2014/main" xmlns="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683710" y="296176"/>
            <a:ext cx="10069854" cy="3306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44083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Вариант оснащения «Стандартный комплект»*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DDF793F-BE88-4906-B441-BF6EA13C9315}"/>
              </a:ext>
            </a:extLst>
          </p:cNvPr>
          <p:cNvSpPr txBox="1"/>
          <p:nvPr/>
        </p:nvSpPr>
        <p:spPr>
          <a:xfrm>
            <a:off x="716703" y="838499"/>
            <a:ext cx="3790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Естественнонаучная направленность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58960EC-5B7B-44BB-97D8-F5AC361DDA22}"/>
              </a:ext>
            </a:extLst>
          </p:cNvPr>
          <p:cNvSpPr txBox="1"/>
          <p:nvPr/>
        </p:nvSpPr>
        <p:spPr>
          <a:xfrm>
            <a:off x="716703" y="1540431"/>
            <a:ext cx="2404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Общее оборудование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2591D7A-4612-4ECF-B8B2-5A17A855744C}"/>
              </a:ext>
            </a:extLst>
          </p:cNvPr>
          <p:cNvSpPr txBox="1"/>
          <p:nvPr/>
        </p:nvSpPr>
        <p:spPr>
          <a:xfrm>
            <a:off x="729578" y="2477698"/>
            <a:ext cx="3764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Биология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C83E309A-839E-4EC1-9C3E-2664CE2557B8}"/>
              </a:ext>
            </a:extLst>
          </p:cNvPr>
          <p:cNvGraphicFramePr>
            <a:graphicFrameLocks noGrp="1"/>
          </p:cNvGraphicFramePr>
          <p:nvPr/>
        </p:nvGraphicFramePr>
        <p:xfrm>
          <a:off x="905040" y="2834991"/>
          <a:ext cx="3653592" cy="130873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52257">
                  <a:extLst>
                    <a:ext uri="{9D8B030D-6E8A-4147-A177-3AD203B41FA5}">
                      <a16:colId xmlns:a16="http://schemas.microsoft.com/office/drawing/2014/main" xmlns="" val="2819966508"/>
                    </a:ext>
                  </a:extLst>
                </a:gridCol>
                <a:gridCol w="701335">
                  <a:extLst>
                    <a:ext uri="{9D8B030D-6E8A-4147-A177-3AD203B41FA5}">
                      <a16:colId xmlns:a16="http://schemas.microsoft.com/office/drawing/2014/main" xmlns="" val="394025516"/>
                    </a:ext>
                  </a:extLst>
                </a:gridCol>
              </a:tblGrid>
              <a:tr h="1738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Комплект влажных препаратов демонстрационный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84525995"/>
                  </a:ext>
                </a:extLst>
              </a:tr>
              <a:tr h="1427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Комплект гербариев демонстрационный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582658532"/>
                  </a:ext>
                </a:extLst>
              </a:tr>
              <a:tr h="1427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Комплект коллекций демонстрационный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678491218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35B7915D-F4A6-46EC-AC70-2DDD2090B8BC}"/>
              </a:ext>
            </a:extLst>
          </p:cNvPr>
          <p:cNvSpPr txBox="1"/>
          <p:nvPr/>
        </p:nvSpPr>
        <p:spPr>
          <a:xfrm>
            <a:off x="716703" y="4126144"/>
            <a:ext cx="3645090" cy="34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Химия</a:t>
            </a:r>
          </a:p>
        </p:txBody>
      </p:sp>
      <p:graphicFrame>
        <p:nvGraphicFramePr>
          <p:cNvPr id="34" name="Таблица 33">
            <a:extLst>
              <a:ext uri="{FF2B5EF4-FFF2-40B4-BE49-F238E27FC236}">
                <a16:creationId xmlns:a16="http://schemas.microsoft.com/office/drawing/2014/main" xmlns="" id="{4093AAD6-BEF3-4FE4-9278-F79E8DC373E7}"/>
              </a:ext>
            </a:extLst>
          </p:cNvPr>
          <p:cNvGraphicFramePr>
            <a:graphicFrameLocks noGrp="1"/>
          </p:cNvGraphicFramePr>
          <p:nvPr/>
        </p:nvGraphicFramePr>
        <p:xfrm>
          <a:off x="905040" y="4480196"/>
          <a:ext cx="3653592" cy="66865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41746">
                  <a:extLst>
                    <a:ext uri="{9D8B030D-6E8A-4147-A177-3AD203B41FA5}">
                      <a16:colId xmlns:a16="http://schemas.microsoft.com/office/drawing/2014/main" xmlns="" val="2819966508"/>
                    </a:ext>
                  </a:extLst>
                </a:gridCol>
                <a:gridCol w="711846">
                  <a:extLst>
                    <a:ext uri="{9D8B030D-6E8A-4147-A177-3AD203B41FA5}">
                      <a16:colId xmlns:a16="http://schemas.microsoft.com/office/drawing/2014/main" xmlns="" val="394025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Демонстрационное оборудование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2384525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Комплект химических реактивов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5826585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Комплект коллекций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678491218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6B3D5BD-D90B-41A6-A631-438ED6258447}"/>
              </a:ext>
            </a:extLst>
          </p:cNvPr>
          <p:cNvSpPr txBox="1"/>
          <p:nvPr/>
        </p:nvSpPr>
        <p:spPr>
          <a:xfrm>
            <a:off x="729578" y="5124795"/>
            <a:ext cx="3790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Физика</a:t>
            </a:r>
          </a:p>
        </p:txBody>
      </p:sp>
      <p:graphicFrame>
        <p:nvGraphicFramePr>
          <p:cNvPr id="36" name="Таблица 35">
            <a:extLst>
              <a:ext uri="{FF2B5EF4-FFF2-40B4-BE49-F238E27FC236}">
                <a16:creationId xmlns:a16="http://schemas.microsoft.com/office/drawing/2014/main" xmlns="" id="{AACDD64E-EBD0-4EC1-A281-809973D4C51A}"/>
              </a:ext>
            </a:extLst>
          </p:cNvPr>
          <p:cNvGraphicFramePr>
            <a:graphicFrameLocks noGrp="1"/>
          </p:cNvGraphicFramePr>
          <p:nvPr/>
        </p:nvGraphicFramePr>
        <p:xfrm>
          <a:off x="900013" y="5485807"/>
          <a:ext cx="3594466" cy="108585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61127">
                  <a:extLst>
                    <a:ext uri="{9D8B030D-6E8A-4147-A177-3AD203B41FA5}">
                      <a16:colId xmlns:a16="http://schemas.microsoft.com/office/drawing/2014/main" xmlns="" val="2819966508"/>
                    </a:ext>
                  </a:extLst>
                </a:gridCol>
                <a:gridCol w="633339">
                  <a:extLst>
                    <a:ext uri="{9D8B030D-6E8A-4147-A177-3AD203B41FA5}">
                      <a16:colId xmlns:a16="http://schemas.microsoft.com/office/drawing/2014/main" xmlns="" val="394025516"/>
                    </a:ext>
                  </a:extLst>
                </a:gridCol>
              </a:tblGrid>
              <a:tr h="9446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Оборудование для демонстрационных опытов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84525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Оборудование для лабораторных работ и ученических опытов (на базе комплектов для ОГЭ)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582658532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xmlns="" id="{CA26B774-CB80-4CC7-9A7B-847C7348165E}"/>
              </a:ext>
            </a:extLst>
          </p:cNvPr>
          <p:cNvGraphicFramePr>
            <a:graphicFrameLocks noGrp="1"/>
          </p:cNvGraphicFramePr>
          <p:nvPr/>
        </p:nvGraphicFramePr>
        <p:xfrm>
          <a:off x="908265" y="1848390"/>
          <a:ext cx="3599091" cy="6591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73574">
                  <a:extLst>
                    <a:ext uri="{9D8B030D-6E8A-4147-A177-3AD203B41FA5}">
                      <a16:colId xmlns:a16="http://schemas.microsoft.com/office/drawing/2014/main" xmlns="" val="2798523406"/>
                    </a:ext>
                  </a:extLst>
                </a:gridCol>
                <a:gridCol w="525517">
                  <a:extLst>
                    <a:ext uri="{9D8B030D-6E8A-4147-A177-3AD203B41FA5}">
                      <a16:colId xmlns:a16="http://schemas.microsoft.com/office/drawing/2014/main" xmlns="" val="21838352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Лаборатория цифровая (единая для всех предметов)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703333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Посуда и оборудование для опытов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781861486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ABADF223-F404-4B60-80A7-1852A6B97589}"/>
              </a:ext>
            </a:extLst>
          </p:cNvPr>
          <p:cNvSpPr txBox="1"/>
          <p:nvPr/>
        </p:nvSpPr>
        <p:spPr>
          <a:xfrm>
            <a:off x="4558632" y="837643"/>
            <a:ext cx="3502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Технологическая направленность</a:t>
            </a:r>
          </a:p>
        </p:txBody>
      </p:sp>
      <p:graphicFrame>
        <p:nvGraphicFramePr>
          <p:cNvPr id="38" name="Таблица 37">
            <a:extLst>
              <a:ext uri="{FF2B5EF4-FFF2-40B4-BE49-F238E27FC236}">
                <a16:creationId xmlns:a16="http://schemas.microsoft.com/office/drawing/2014/main" xmlns="" id="{31B123E3-99F1-4B0A-B36B-1CAE6909ED11}"/>
              </a:ext>
            </a:extLst>
          </p:cNvPr>
          <p:cNvGraphicFramePr>
            <a:graphicFrameLocks noGrp="1"/>
          </p:cNvGraphicFramePr>
          <p:nvPr/>
        </p:nvGraphicFramePr>
        <p:xfrm>
          <a:off x="4775885" y="1870269"/>
          <a:ext cx="3238208" cy="151257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687384">
                  <a:extLst>
                    <a:ext uri="{9D8B030D-6E8A-4147-A177-3AD203B41FA5}">
                      <a16:colId xmlns:a16="http://schemas.microsoft.com/office/drawing/2014/main" xmlns="" val="2798523406"/>
                    </a:ext>
                  </a:extLst>
                </a:gridCol>
                <a:gridCol w="550824">
                  <a:extLst>
                    <a:ext uri="{9D8B030D-6E8A-4147-A177-3AD203B41FA5}">
                      <a16:colId xmlns:a16="http://schemas.microsoft.com/office/drawing/2014/main" xmlns="" val="2183835217"/>
                    </a:ext>
                  </a:extLst>
                </a:gridCol>
              </a:tblGrid>
              <a:tr h="41146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Образовательный конструктор для практики блочного программирования с комплектом датчиков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70333382"/>
                  </a:ext>
                </a:extLst>
              </a:tr>
              <a:tr h="27697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Образовательный набор по механике, мехатронике и робототехнике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781861486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67C21EA4-250B-4220-BFAE-2AFF2AF20FA3}"/>
              </a:ext>
            </a:extLst>
          </p:cNvPr>
          <p:cNvSpPr txBox="1"/>
          <p:nvPr/>
        </p:nvSpPr>
        <p:spPr>
          <a:xfrm>
            <a:off x="4550130" y="3595826"/>
            <a:ext cx="3161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Компьютерное оборудование</a:t>
            </a:r>
          </a:p>
        </p:txBody>
      </p:sp>
      <p:graphicFrame>
        <p:nvGraphicFramePr>
          <p:cNvPr id="40" name="Таблица 39">
            <a:extLst>
              <a:ext uri="{FF2B5EF4-FFF2-40B4-BE49-F238E27FC236}">
                <a16:creationId xmlns:a16="http://schemas.microsoft.com/office/drawing/2014/main" xmlns="" id="{24FA544C-34C7-4DEB-AC28-B04FFD7F94C1}"/>
              </a:ext>
            </a:extLst>
          </p:cNvPr>
          <p:cNvGraphicFramePr>
            <a:graphicFrameLocks noGrp="1"/>
          </p:cNvGraphicFramePr>
          <p:nvPr/>
        </p:nvGraphicFramePr>
        <p:xfrm>
          <a:off x="4775885" y="4343862"/>
          <a:ext cx="2894750" cy="6591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95660">
                  <a:extLst>
                    <a:ext uri="{9D8B030D-6E8A-4147-A177-3AD203B41FA5}">
                      <a16:colId xmlns:a16="http://schemas.microsoft.com/office/drawing/2014/main" xmlns="" val="2798523406"/>
                    </a:ext>
                  </a:extLst>
                </a:gridCol>
                <a:gridCol w="599090">
                  <a:extLst>
                    <a:ext uri="{9D8B030D-6E8A-4147-A177-3AD203B41FA5}">
                      <a16:colId xmlns:a16="http://schemas.microsoft.com/office/drawing/2014/main" xmlns="" val="21838352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Ноутбук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22703333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МФУ (принтер, сканер, копир)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2781861486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048F7B4-F2F2-47AC-94FA-4099194010A4}"/>
              </a:ext>
            </a:extLst>
          </p:cNvPr>
          <p:cNvSpPr txBox="1"/>
          <p:nvPr/>
        </p:nvSpPr>
        <p:spPr>
          <a:xfrm>
            <a:off x="4662790" y="6077078"/>
            <a:ext cx="69301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* Для малокомплектных общеобразовательных организаций объем единиц средств обучения и воспитания представляется в меньшем количестве.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3D9835A6-CD7A-413C-8B63-D00796E1E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3247" y="2461698"/>
            <a:ext cx="3764383" cy="3584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7914170" y="1112716"/>
            <a:ext cx="4008068" cy="1263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marR="0" lvl="0" indent="0" algn="ctr" defTabSz="914400" rtl="0" eaLnBrk="1" fontAlgn="auto" latinLnBrk="0" hangingPunct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/>
              </a:rPr>
              <a:t>Стандартный комплект поставляется единым комплектом и не подлежит доукомплектованию за счет дополнительного оборудования профильного комплекта.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5079" y="1222888"/>
            <a:ext cx="595264" cy="5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6268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>
            <a:extLst>
              <a:ext uri="{FF2B5EF4-FFF2-40B4-BE49-F238E27FC236}">
                <a16:creationId xmlns:a16="http://schemas.microsoft.com/office/drawing/2014/main" xmlns="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696338" y="239247"/>
            <a:ext cx="10632412" cy="4247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44083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Вариант оснащения «Профильный комплект»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DDF793F-BE88-4906-B441-BF6EA13C9315}"/>
              </a:ext>
            </a:extLst>
          </p:cNvPr>
          <p:cNvSpPr txBox="1"/>
          <p:nvPr/>
        </p:nvSpPr>
        <p:spPr>
          <a:xfrm>
            <a:off x="731234" y="830567"/>
            <a:ext cx="4916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Базовая (обязательная) часть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2591D7A-4612-4ECF-B8B2-5A17A855744C}"/>
              </a:ext>
            </a:extLst>
          </p:cNvPr>
          <p:cNvSpPr txBox="1"/>
          <p:nvPr/>
        </p:nvSpPr>
        <p:spPr>
          <a:xfrm>
            <a:off x="860905" y="1244896"/>
            <a:ext cx="495131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Естественнонаучная направленность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C83E309A-839E-4EC1-9C3E-2664CE2557B8}"/>
              </a:ext>
            </a:extLst>
          </p:cNvPr>
          <p:cNvGraphicFramePr>
            <a:graphicFrameLocks noGrp="1"/>
          </p:cNvGraphicFramePr>
          <p:nvPr/>
        </p:nvGraphicFramePr>
        <p:xfrm>
          <a:off x="1098552" y="1983215"/>
          <a:ext cx="4041007" cy="110018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99589">
                  <a:extLst>
                    <a:ext uri="{9D8B030D-6E8A-4147-A177-3AD203B41FA5}">
                      <a16:colId xmlns:a16="http://schemas.microsoft.com/office/drawing/2014/main" xmlns="" val="2819966508"/>
                    </a:ext>
                  </a:extLst>
                </a:gridCol>
                <a:gridCol w="641418">
                  <a:extLst>
                    <a:ext uri="{9D8B030D-6E8A-4147-A177-3AD203B41FA5}">
                      <a16:colId xmlns:a16="http://schemas.microsoft.com/office/drawing/2014/main" xmlns="" val="394025516"/>
                    </a:ext>
                  </a:extLst>
                </a:gridCol>
              </a:tblGrid>
              <a:tr h="36672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 по биологии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2384525995"/>
                  </a:ext>
                </a:extLst>
              </a:tr>
              <a:tr h="36672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 по химии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582658532"/>
                  </a:ext>
                </a:extLst>
              </a:tr>
              <a:tr h="36672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 по физике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шт.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4168490751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6B3D5BD-D90B-41A6-A631-438ED6258447}"/>
              </a:ext>
            </a:extLst>
          </p:cNvPr>
          <p:cNvSpPr txBox="1"/>
          <p:nvPr/>
        </p:nvSpPr>
        <p:spPr>
          <a:xfrm>
            <a:off x="860905" y="3083396"/>
            <a:ext cx="274473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Компьютерное оборудование</a:t>
            </a:r>
          </a:p>
        </p:txBody>
      </p:sp>
      <p:graphicFrame>
        <p:nvGraphicFramePr>
          <p:cNvPr id="38" name="Таблица 37">
            <a:extLst>
              <a:ext uri="{FF2B5EF4-FFF2-40B4-BE49-F238E27FC236}">
                <a16:creationId xmlns:a16="http://schemas.microsoft.com/office/drawing/2014/main" xmlns="" id="{31B123E3-99F1-4B0A-B36B-1CAE6909ED11}"/>
              </a:ext>
            </a:extLst>
          </p:cNvPr>
          <p:cNvGraphicFramePr>
            <a:graphicFrameLocks noGrp="1"/>
          </p:cNvGraphicFramePr>
          <p:nvPr/>
        </p:nvGraphicFramePr>
        <p:xfrm>
          <a:off x="6310858" y="3707089"/>
          <a:ext cx="5240011" cy="170700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071657">
                  <a:extLst>
                    <a:ext uri="{9D8B030D-6E8A-4147-A177-3AD203B41FA5}">
                      <a16:colId xmlns:a16="http://schemas.microsoft.com/office/drawing/2014/main" xmlns="" val="2798523406"/>
                    </a:ext>
                  </a:extLst>
                </a:gridCol>
                <a:gridCol w="168354">
                  <a:extLst>
                    <a:ext uri="{9D8B030D-6E8A-4147-A177-3AD203B41FA5}">
                      <a16:colId xmlns:a16="http://schemas.microsoft.com/office/drawing/2014/main" xmlns="" val="2183835217"/>
                    </a:ext>
                  </a:extLst>
                </a:gridCol>
              </a:tblGrid>
              <a:tr h="40205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Образовательный конструктор для практики блочного программирования с комплектом датчиков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70333382"/>
                  </a:ext>
                </a:extLst>
              </a:tr>
              <a:tr h="34206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Образовательный набор по механике, мехатронике и робототехнике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781861486"/>
                  </a:ext>
                </a:extLst>
              </a:tr>
              <a:tr h="34206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Четырёхосевой учебный робот- манипулятор с модульными сменными насадками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720554593"/>
                  </a:ext>
                </a:extLst>
              </a:tr>
              <a:tr h="48971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Образовательный набор для изучения многокомпонентных робототехнических систем и манипуляционных роботов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17210270"/>
                  </a:ext>
                </a:extLst>
              </a:tr>
            </a:tbl>
          </a:graphicData>
        </a:graphic>
      </p:graphicFrame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xmlns="" id="{FDBF5438-B9DA-44BB-868C-A707311C3A7D}"/>
              </a:ext>
            </a:extLst>
          </p:cNvPr>
          <p:cNvGraphicFramePr>
            <a:graphicFrameLocks noGrp="1"/>
          </p:cNvGraphicFramePr>
          <p:nvPr/>
        </p:nvGraphicFramePr>
        <p:xfrm>
          <a:off x="6310858" y="1614229"/>
          <a:ext cx="4608763" cy="165237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090156">
                  <a:extLst>
                    <a:ext uri="{9D8B030D-6E8A-4147-A177-3AD203B41FA5}">
                      <a16:colId xmlns:a16="http://schemas.microsoft.com/office/drawing/2014/main" xmlns="" val="2819966508"/>
                    </a:ext>
                  </a:extLst>
                </a:gridCol>
                <a:gridCol w="518607">
                  <a:extLst>
                    <a:ext uri="{9D8B030D-6E8A-4147-A177-3AD203B41FA5}">
                      <a16:colId xmlns:a16="http://schemas.microsoft.com/office/drawing/2014/main" xmlns="" val="394025516"/>
                    </a:ext>
                  </a:extLst>
                </a:gridCol>
              </a:tblGrid>
              <a:tr h="77388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 по биологии</a:t>
                      </a:r>
                    </a:p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</a:t>
                      </a:r>
                      <a:r>
                        <a:rPr lang="ru-RU" sz="13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химии</a:t>
                      </a:r>
                      <a:endParaRPr lang="ru-RU" sz="13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 по физике</a:t>
                      </a:r>
                    </a:p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 по физиологии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2384525995"/>
                  </a:ext>
                </a:extLst>
              </a:tr>
              <a:tr h="2175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 по экологии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546748047"/>
                  </a:ext>
                </a:extLst>
              </a:tr>
              <a:tr h="199877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Цифровой микроскоп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583405210"/>
                  </a:ext>
                </a:extLst>
              </a:tr>
              <a:tr h="199877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Набор ОГЭ по химии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2835625662"/>
                  </a:ext>
                </a:extLst>
              </a:tr>
              <a:tr h="217540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Учебная лаборатория по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нейротехнологии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569604642"/>
                  </a:ext>
                </a:extLst>
              </a:tr>
            </a:tbl>
          </a:graphicData>
        </a:graphic>
      </p:graphicFrame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xmlns="" id="{C332DD48-AFB0-41DF-BACD-C2B21A6933B2}"/>
              </a:ext>
            </a:extLst>
          </p:cNvPr>
          <p:cNvGraphicFramePr>
            <a:graphicFrameLocks noGrp="1"/>
          </p:cNvGraphicFramePr>
          <p:nvPr/>
        </p:nvGraphicFramePr>
        <p:xfrm>
          <a:off x="1098552" y="3819879"/>
          <a:ext cx="4041007" cy="45568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85056">
                  <a:extLst>
                    <a:ext uri="{9D8B030D-6E8A-4147-A177-3AD203B41FA5}">
                      <a16:colId xmlns:a16="http://schemas.microsoft.com/office/drawing/2014/main" xmlns="" val="2798523406"/>
                    </a:ext>
                  </a:extLst>
                </a:gridCol>
                <a:gridCol w="655951">
                  <a:extLst>
                    <a:ext uri="{9D8B030D-6E8A-4147-A177-3AD203B41FA5}">
                      <a16:colId xmlns:a16="http://schemas.microsoft.com/office/drawing/2014/main" xmlns="" val="2183835217"/>
                    </a:ext>
                  </a:extLst>
                </a:gridCol>
              </a:tblGrid>
              <a:tr h="2278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Ноутбук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2270333382"/>
                  </a:ext>
                </a:extLst>
              </a:tr>
              <a:tr h="2278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МФУ (принтер, сканер, копир)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2781861486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43DFAFB-AD0F-4CD3-9468-AC0F95B1365D}"/>
              </a:ext>
            </a:extLst>
          </p:cNvPr>
          <p:cNvSpPr txBox="1"/>
          <p:nvPr/>
        </p:nvSpPr>
        <p:spPr>
          <a:xfrm>
            <a:off x="5812221" y="830567"/>
            <a:ext cx="510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Дополнительное </a:t>
            </a:r>
            <a:r>
              <a:rPr kumimoji="0" lang="ru-RU" sz="1900" b="1" i="0" u="sng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оборудование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27B04B4-D834-4553-A720-0A224BF47197}"/>
              </a:ext>
            </a:extLst>
          </p:cNvPr>
          <p:cNvSpPr txBox="1"/>
          <p:nvPr/>
        </p:nvSpPr>
        <p:spPr>
          <a:xfrm>
            <a:off x="5993416" y="1237787"/>
            <a:ext cx="555745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Естественнонаучная направленность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4C4B5A8-D99F-48EC-91D6-CCE73F6E21EA}"/>
              </a:ext>
            </a:extLst>
          </p:cNvPr>
          <p:cNvSpPr txBox="1"/>
          <p:nvPr/>
        </p:nvSpPr>
        <p:spPr>
          <a:xfrm>
            <a:off x="5993416" y="3304823"/>
            <a:ext cx="576766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Технологическая направленность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6B3D5BD-D90B-41A6-A631-438ED6258447}"/>
              </a:ext>
            </a:extLst>
          </p:cNvPr>
          <p:cNvSpPr txBox="1"/>
          <p:nvPr/>
        </p:nvSpPr>
        <p:spPr>
          <a:xfrm>
            <a:off x="6012544" y="5447032"/>
            <a:ext cx="441079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Компьютерное оборудование</a:t>
            </a:r>
          </a:p>
        </p:txBody>
      </p:sp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xmlns="" id="{31B123E3-99F1-4B0A-B36B-1CAE6909ED11}"/>
              </a:ext>
            </a:extLst>
          </p:cNvPr>
          <p:cNvGraphicFramePr>
            <a:graphicFrameLocks noGrp="1"/>
          </p:cNvGraphicFramePr>
          <p:nvPr/>
        </p:nvGraphicFramePr>
        <p:xfrm>
          <a:off x="6310858" y="5849298"/>
          <a:ext cx="3741382" cy="44577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621177">
                  <a:extLst>
                    <a:ext uri="{9D8B030D-6E8A-4147-A177-3AD203B41FA5}">
                      <a16:colId xmlns:a16="http://schemas.microsoft.com/office/drawing/2014/main" xmlns="" val="2798523406"/>
                    </a:ext>
                  </a:extLst>
                </a:gridCol>
                <a:gridCol w="120205">
                  <a:extLst>
                    <a:ext uri="{9D8B030D-6E8A-4147-A177-3AD203B41FA5}">
                      <a16:colId xmlns:a16="http://schemas.microsoft.com/office/drawing/2014/main" xmlns="" val="2183835217"/>
                    </a:ext>
                  </a:extLst>
                </a:gridCol>
              </a:tblGrid>
              <a:tr h="7676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Ноутбук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70333382"/>
                  </a:ext>
                </a:extLst>
              </a:tr>
              <a:tr h="7676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Тележка-хранилище ноутбуков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17210270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365142B-9B69-4CBD-B4FC-293329D44ECE}"/>
              </a:ext>
            </a:extLst>
          </p:cNvPr>
          <p:cNvSpPr txBox="1"/>
          <p:nvPr/>
        </p:nvSpPr>
        <p:spPr>
          <a:xfrm>
            <a:off x="1098552" y="4812885"/>
            <a:ext cx="3741382" cy="1600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all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Профильный комплект 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=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базовая (обязательная) часть 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+ 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дополнительное оборудование (по выбору)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39D3762-1A53-415D-9E9F-58FB74306532}"/>
              </a:ext>
            </a:extLst>
          </p:cNvPr>
          <p:cNvSpPr txBox="1"/>
          <p:nvPr/>
        </p:nvSpPr>
        <p:spPr>
          <a:xfrm>
            <a:off x="4602830" y="6387920"/>
            <a:ext cx="69301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* Для малокомплектных общеобразовательных организаций объем единиц средств обучения и воспитания представляется в меньшем количестве.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rgbClr val="A7A7A7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876578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99593" y="1168722"/>
            <a:ext cx="1265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РВПО1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0320" y="1167881"/>
            <a:ext cx="1243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РВПО2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19453" y="1162400"/>
            <a:ext cx="1070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ФО1</a:t>
            </a:r>
            <a:endParaRPr kumimoji="0" lang="ru-RU" sz="21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7697" y="1162400"/>
            <a:ext cx="1095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ФО2</a:t>
            </a:r>
            <a:endParaRPr kumimoji="0" lang="ru-RU" sz="21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B56283DF-1817-4E14-BC8A-8B769E106493}"/>
              </a:ext>
            </a:extLst>
          </p:cNvPr>
          <p:cNvSpPr/>
          <p:nvPr/>
        </p:nvSpPr>
        <p:spPr>
          <a:xfrm>
            <a:off x="1739505" y="3757541"/>
            <a:ext cx="8493919" cy="411281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1" i="0" u="none" strike="noStrike" kern="0" cap="none" spc="0" normalizeH="0" baseline="0" noProof="0" dirty="0">
              <a:ln>
                <a:noFill/>
              </a:ln>
              <a:solidFill>
                <a:srgbClr val="37507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645723" y="1398713"/>
            <a:ext cx="345863" cy="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4697910" y="1386428"/>
            <a:ext cx="382911" cy="68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2097198" y="1322389"/>
            <a:ext cx="410981" cy="32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128782" y="1473469"/>
            <a:ext cx="41098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/>
        </p:nvCxnSpPr>
        <p:spPr>
          <a:xfrm rot="5400000" flipH="1">
            <a:off x="4140883" y="210196"/>
            <a:ext cx="7" cy="2868994"/>
          </a:xfrm>
          <a:prstGeom prst="bentConnector3">
            <a:avLst>
              <a:gd name="adj1" fmla="val -2147483647"/>
            </a:avLst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84468" y="1801193"/>
            <a:ext cx="169635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37507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На доработку</a:t>
            </a:r>
          </a:p>
        </p:txBody>
      </p:sp>
      <p:sp>
        <p:nvSpPr>
          <p:cNvPr id="22" name="Левая фигурная скобка 21"/>
          <p:cNvSpPr/>
          <p:nvPr/>
        </p:nvSpPr>
        <p:spPr>
          <a:xfrm rot="5400000" flipH="1">
            <a:off x="3350816" y="-304169"/>
            <a:ext cx="549631" cy="5252078"/>
          </a:xfrm>
          <a:prstGeom prst="leftBrac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06389" y="2616839"/>
            <a:ext cx="19697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37507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В модуле в СУПД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617408" y="1136857"/>
            <a:ext cx="20826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Инфраструктурный лист с сопроводительным письмом в ФО</a:t>
            </a:r>
          </a:p>
        </p:txBody>
      </p:sp>
      <p:sp>
        <p:nvSpPr>
          <p:cNvPr id="33" name="Левая фигурная скобка 32"/>
          <p:cNvSpPr/>
          <p:nvPr/>
        </p:nvSpPr>
        <p:spPr>
          <a:xfrm rot="5400000" flipH="1">
            <a:off x="8579405" y="1394182"/>
            <a:ext cx="316097" cy="1925214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solidFill>
                  <a:srgbClr val="333E48"/>
                </a:solidFill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solidFill>
                  <a:srgbClr val="333E48"/>
                </a:solidFill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solidFill>
                  <a:srgbClr val="333E48"/>
                </a:solidFill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solidFill>
                  <a:srgbClr val="333E48"/>
                </a:solidFill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solidFill>
                  <a:srgbClr val="333E48"/>
                </a:solidFill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714703" y="235855"/>
            <a:ext cx="10615448" cy="508541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Порядок согласования инфраструктурных листов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81770" y="3145743"/>
            <a:ext cx="51360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ЕСЛИ ИЛ СОДЕРЖИТ СТАНДАРТНЫЕ КОМПЛЕКТЫ: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97197" y="3595557"/>
            <a:ext cx="83018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Письмо-запрос о согласовании ИЛ должно быть представлено за подписью руководителя регионального органа исполнительной власти, осуществляющего государственное управление в сфере образования.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097197" y="4306683"/>
            <a:ext cx="830186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Письмо о согласовании ИЛ должно содержать:</a:t>
            </a:r>
          </a:p>
          <a:p>
            <a:pPr marL="1005750" marR="0" lvl="0" indent="-28575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реестр образовательных организаций, оснащаемых стандартным комплектом;</a:t>
            </a:r>
          </a:p>
          <a:p>
            <a:pPr marL="1005750" marR="0" lvl="0" indent="-28575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подтверждение наличия оборудования для хранения и использования химических реактивов (возможна гарантия обеспечения к моменту поставки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хим.реактивов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);</a:t>
            </a:r>
          </a:p>
          <a:p>
            <a:pPr marL="1005750" marR="0" lvl="0" indent="-28575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подтверждение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отсутствия оборудования, покрывающего базовые потребности по химии, физике и биологии.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87715" y="764347"/>
            <a:ext cx="822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I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этап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801337" y="767202"/>
            <a:ext cx="886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II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этап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2128782" y="5781167"/>
            <a:ext cx="83018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По общеобразовательным организациям, оснащаемым стандартным комплектом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могут быть запрошены дополнительные документы (в том числе бухгалтерские документы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)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70" y="4227954"/>
            <a:ext cx="1847012" cy="1591310"/>
          </a:xfrm>
          <a:prstGeom prst="rect">
            <a:avLst/>
          </a:prstGeom>
        </p:spPr>
      </p:pic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C64BBFCA-1E79-40B6-9754-A75C34F67ED2}"/>
              </a:ext>
            </a:extLst>
          </p:cNvPr>
          <p:cNvCxnSpPr>
            <a:cxnSpLocks/>
          </p:cNvCxnSpPr>
          <p:nvPr/>
        </p:nvCxnSpPr>
        <p:spPr>
          <a:xfrm>
            <a:off x="388083" y="3548422"/>
            <a:ext cx="10042560" cy="0"/>
          </a:xfrm>
          <a:prstGeom prst="line">
            <a:avLst/>
          </a:prstGeom>
          <a:noFill/>
          <a:ln w="508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018C9BB-81CF-4C07-A29E-60E761596E0D}"/>
              </a:ext>
            </a:extLst>
          </p:cNvPr>
          <p:cNvSpPr txBox="1"/>
          <p:nvPr/>
        </p:nvSpPr>
        <p:spPr>
          <a:xfrm>
            <a:off x="7670459" y="2558877"/>
            <a:ext cx="21394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sng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npo@apkpro.ru</a:t>
            </a:r>
            <a:endParaRPr kumimoji="0" lang="ru-RU" sz="1500" b="1" i="0" u="sng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195925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770</Words>
  <Application>Microsoft Office PowerPoint</Application>
  <PresentationFormat>Широкоэкранный</PresentationFormat>
  <Paragraphs>147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Helvetica</vt:lpstr>
      <vt:lpstr>Roboto</vt:lpstr>
      <vt:lpstr>Times New Roman</vt:lpstr>
      <vt:lpstr>Тема Office</vt:lpstr>
      <vt:lpstr>Рекомендации по созданию Центров образования образования естественно-научной и технологической направленностей «Точка роста»  в 2021 году</vt:lpstr>
      <vt:lpstr>Образовательные направления Центров «Точка роста»:</vt:lpstr>
      <vt:lpstr>Зачем?</vt:lpstr>
      <vt:lpstr>Что изменится?</vt:lpstr>
      <vt:lpstr>О порядке формирования инфраструктурных листов для Центров «Точка роста».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создании федеральной сети Центров образования цифрового и гуманитарного профилей «Точка роста»</dc:title>
  <dc:creator>Лариса Сулима</dc:creator>
  <cp:lastModifiedBy>Большакова</cp:lastModifiedBy>
  <cp:revision>130</cp:revision>
  <cp:lastPrinted>2021-01-29T12:21:19Z</cp:lastPrinted>
  <dcterms:modified xsi:type="dcterms:W3CDTF">2021-11-08T09:37:30Z</dcterms:modified>
</cp:coreProperties>
</file>